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10058400" cx="7772400"/>
  <p:notesSz cx="6858000" cy="9144000"/>
  <p:embeddedFontLst>
    <p:embeddedFont>
      <p:font typeface="Century Gothic"/>
      <p:regular r:id="rId6"/>
      <p:bold r:id="rId7"/>
      <p:italic r:id="rId8"/>
      <p:boldItalic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0" roundtripDataSignature="AMtx7mgYHrRaeGyTP/ixzcVBl2Quuc7E9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font" Target="fonts/CenturyGothic-boldItalic.fntdata"/><Relationship Id="rId5" Type="http://schemas.openxmlformats.org/officeDocument/2006/relationships/slide" Target="slides/slide1.xml"/><Relationship Id="rId6" Type="http://schemas.openxmlformats.org/officeDocument/2006/relationships/font" Target="fonts/CenturyGothic-regular.fntdata"/><Relationship Id="rId7" Type="http://schemas.openxmlformats.org/officeDocument/2006/relationships/font" Target="fonts/CenturyGothic-bold.fntdata"/><Relationship Id="rId8" Type="http://schemas.openxmlformats.org/officeDocument/2006/relationships/font" Target="fonts/CenturyGothic-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36788" y="1143000"/>
            <a:ext cx="23844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5:notes"/>
          <p:cNvSpPr/>
          <p:nvPr>
            <p:ph idx="2" type="sldImg"/>
          </p:nvPr>
        </p:nvSpPr>
        <p:spPr>
          <a:xfrm>
            <a:off x="2236788" y="1143000"/>
            <a:ext cx="23844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6"/>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Century Gothic"/>
              <a:buNone/>
              <a:defRPr sz="51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6"/>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8" name="Google Shape;18;p2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5"/>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5" name="Google Shape;75;p3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6"/>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6"/>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81" name="Google Shape;81;p3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7"/>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7"/>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4" name="Google Shape;24;p2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8"/>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Century Gothic"/>
              <a:buNone/>
              <a:defRPr sz="51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8"/>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sz="2040">
                <a:solidFill>
                  <a:schemeClr val="dk1"/>
                </a:solidFill>
              </a:defRPr>
            </a:lvl1pPr>
            <a:lvl2pPr indent="-228600" lvl="1" marL="914400" algn="l">
              <a:lnSpc>
                <a:spcPct val="90000"/>
              </a:lnSpc>
              <a:spcBef>
                <a:spcPts val="425"/>
              </a:spcBef>
              <a:spcAft>
                <a:spcPts val="0"/>
              </a:spcAft>
              <a:buClr>
                <a:srgbClr val="888888"/>
              </a:buClr>
              <a:buSzPts val="1700"/>
              <a:buNone/>
              <a:defRPr sz="1700">
                <a:solidFill>
                  <a:srgbClr val="888888"/>
                </a:solidFill>
              </a:defRPr>
            </a:lvl2pPr>
            <a:lvl3pPr indent="-228600" lvl="2" marL="1371600" algn="l">
              <a:lnSpc>
                <a:spcPct val="90000"/>
              </a:lnSpc>
              <a:spcBef>
                <a:spcPts val="425"/>
              </a:spcBef>
              <a:spcAft>
                <a:spcPts val="0"/>
              </a:spcAft>
              <a:buClr>
                <a:srgbClr val="888888"/>
              </a:buClr>
              <a:buSzPts val="1530"/>
              <a:buNone/>
              <a:defRPr sz="1530">
                <a:solidFill>
                  <a:srgbClr val="888888"/>
                </a:solidFill>
              </a:defRPr>
            </a:lvl3pPr>
            <a:lvl4pPr indent="-228600" lvl="3" marL="1828800" algn="l">
              <a:lnSpc>
                <a:spcPct val="90000"/>
              </a:lnSpc>
              <a:spcBef>
                <a:spcPts val="425"/>
              </a:spcBef>
              <a:spcAft>
                <a:spcPts val="0"/>
              </a:spcAft>
              <a:buClr>
                <a:srgbClr val="888888"/>
              </a:buClr>
              <a:buSzPts val="1360"/>
              <a:buNone/>
              <a:defRPr sz="1360">
                <a:solidFill>
                  <a:srgbClr val="888888"/>
                </a:solidFill>
              </a:defRPr>
            </a:lvl4pPr>
            <a:lvl5pPr indent="-228600" lvl="4" marL="2286000" algn="l">
              <a:lnSpc>
                <a:spcPct val="90000"/>
              </a:lnSpc>
              <a:spcBef>
                <a:spcPts val="425"/>
              </a:spcBef>
              <a:spcAft>
                <a:spcPts val="0"/>
              </a:spcAft>
              <a:buClr>
                <a:srgbClr val="888888"/>
              </a:buClr>
              <a:buSzPts val="1360"/>
              <a:buNone/>
              <a:defRPr sz="1360">
                <a:solidFill>
                  <a:srgbClr val="888888"/>
                </a:solidFill>
              </a:defRPr>
            </a:lvl5pPr>
            <a:lvl6pPr indent="-228600" lvl="5" marL="2743200" algn="l">
              <a:lnSpc>
                <a:spcPct val="90000"/>
              </a:lnSpc>
              <a:spcBef>
                <a:spcPts val="425"/>
              </a:spcBef>
              <a:spcAft>
                <a:spcPts val="0"/>
              </a:spcAft>
              <a:buClr>
                <a:srgbClr val="888888"/>
              </a:buClr>
              <a:buSzPts val="1360"/>
              <a:buNone/>
              <a:defRPr sz="1360">
                <a:solidFill>
                  <a:srgbClr val="888888"/>
                </a:solidFill>
              </a:defRPr>
            </a:lvl6pPr>
            <a:lvl7pPr indent="-228600" lvl="6" marL="3200400" algn="l">
              <a:lnSpc>
                <a:spcPct val="90000"/>
              </a:lnSpc>
              <a:spcBef>
                <a:spcPts val="425"/>
              </a:spcBef>
              <a:spcAft>
                <a:spcPts val="0"/>
              </a:spcAft>
              <a:buClr>
                <a:srgbClr val="888888"/>
              </a:buClr>
              <a:buSzPts val="1360"/>
              <a:buNone/>
              <a:defRPr sz="1360">
                <a:solidFill>
                  <a:srgbClr val="888888"/>
                </a:solidFill>
              </a:defRPr>
            </a:lvl7pPr>
            <a:lvl8pPr indent="-228600" lvl="7" marL="3657600" algn="l">
              <a:lnSpc>
                <a:spcPct val="90000"/>
              </a:lnSpc>
              <a:spcBef>
                <a:spcPts val="425"/>
              </a:spcBef>
              <a:spcAft>
                <a:spcPts val="0"/>
              </a:spcAft>
              <a:buClr>
                <a:srgbClr val="888888"/>
              </a:buClr>
              <a:buSzPts val="1360"/>
              <a:buNone/>
              <a:defRPr sz="1360">
                <a:solidFill>
                  <a:srgbClr val="888888"/>
                </a:solidFill>
              </a:defRPr>
            </a:lvl8pPr>
            <a:lvl9pPr indent="-228600" lvl="8" marL="4114800" algn="l">
              <a:lnSpc>
                <a:spcPct val="90000"/>
              </a:lnSpc>
              <a:spcBef>
                <a:spcPts val="425"/>
              </a:spcBef>
              <a:spcAft>
                <a:spcPts val="0"/>
              </a:spcAft>
              <a:buClr>
                <a:srgbClr val="888888"/>
              </a:buClr>
              <a:buSzPts val="1360"/>
              <a:buNone/>
              <a:defRPr sz="1360">
                <a:solidFill>
                  <a:srgbClr val="888888"/>
                </a:solidFill>
              </a:defRPr>
            </a:lvl9pPr>
          </a:lstStyle>
          <a:p/>
        </p:txBody>
      </p:sp>
      <p:sp>
        <p:nvSpPr>
          <p:cNvPr id="30" name="Google Shape;30;p2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9"/>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9"/>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6" name="Google Shape;36;p29"/>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7" name="Google Shape;37;p2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0"/>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0"/>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3" name="Google Shape;43;p30"/>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4" name="Google Shape;44;p30"/>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5" name="Google Shape;45;p30"/>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6" name="Google Shape;46;p3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3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3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3"/>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entury Gothic"/>
              <a:buNone/>
              <a:defRPr sz="272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3"/>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61" name="Google Shape;61;p33"/>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2" name="Google Shape;62;p3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4"/>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entury Gothic"/>
              <a:buNone/>
              <a:defRPr sz="272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4"/>
          <p:cNvSpPr/>
          <p:nvPr>
            <p:ph idx="2" type="pic"/>
          </p:nvPr>
        </p:nvSpPr>
        <p:spPr>
          <a:xfrm>
            <a:off x="3304282" y="1448226"/>
            <a:ext cx="3934778" cy="7147983"/>
          </a:xfrm>
          <a:prstGeom prst="rect">
            <a:avLst/>
          </a:prstGeom>
          <a:noFill/>
          <a:ln>
            <a:noFill/>
          </a:ln>
        </p:spPr>
      </p:sp>
      <p:sp>
        <p:nvSpPr>
          <p:cNvPr id="68" name="Google Shape;68;p34"/>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9" name="Google Shape;69;p3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Century Gothic"/>
              <a:buNone/>
              <a:defRPr b="0" i="0" sz="3740" u="none" cap="none" strike="noStrike">
                <a:solidFill>
                  <a:schemeClr val="dk1"/>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5"/>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Century Gothic"/>
                <a:ea typeface="Century Gothic"/>
                <a:cs typeface="Century Gothic"/>
                <a:sym typeface="Century Gothic"/>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Century Gothic"/>
                <a:ea typeface="Century Gothic"/>
                <a:cs typeface="Century Gothic"/>
                <a:sym typeface="Century Gothic"/>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Century Gothic"/>
                <a:ea typeface="Century Gothic"/>
                <a:cs typeface="Century Gothic"/>
                <a:sym typeface="Century Gothic"/>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entury Gothic"/>
                <a:ea typeface="Century Gothic"/>
                <a:cs typeface="Century Gothic"/>
                <a:sym typeface="Century Gothic"/>
              </a:defRPr>
            </a:lvl9pPr>
          </a:lstStyle>
          <a:p/>
        </p:txBody>
      </p:sp>
      <p:sp>
        <p:nvSpPr>
          <p:cNvPr id="12" name="Google Shape;12;p2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2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3" name="Google Shape;13;p2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020" u="none" cap="none" strike="noStrike">
                <a:solidFill>
                  <a:srgbClr val="888888"/>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Google Shape;14;p2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1020"/>
              <a:buFont typeface="Arial"/>
              <a:buNone/>
              <a:defRPr b="0" i="0" sz="1020"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5"/>
          <p:cNvSpPr txBox="1"/>
          <p:nvPr/>
        </p:nvSpPr>
        <p:spPr>
          <a:xfrm>
            <a:off x="1793973" y="1406612"/>
            <a:ext cx="57738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rgbClr val="000000"/>
                </a:solidFill>
                <a:latin typeface="Century Gothic"/>
                <a:ea typeface="Century Gothic"/>
                <a:cs typeface="Century Gothic"/>
                <a:sym typeface="Century Gothic"/>
              </a:rPr>
              <a:t>March</a:t>
            </a:r>
            <a:endParaRPr b="0" i="0" sz="1400" u="none" cap="none" strike="noStrike">
              <a:solidFill>
                <a:srgbClr val="000000"/>
              </a:solidFill>
              <a:latin typeface="Arial"/>
              <a:ea typeface="Arial"/>
              <a:cs typeface="Arial"/>
              <a:sym typeface="Arial"/>
            </a:endParaRPr>
          </a:p>
        </p:txBody>
      </p:sp>
      <p:sp>
        <p:nvSpPr>
          <p:cNvPr id="89" name="Google Shape;89;p15"/>
          <p:cNvSpPr txBox="1"/>
          <p:nvPr/>
        </p:nvSpPr>
        <p:spPr>
          <a:xfrm>
            <a:off x="427596" y="2921837"/>
            <a:ext cx="4434000" cy="404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Comic Sans MS"/>
                <a:ea typeface="Comic Sans MS"/>
                <a:cs typeface="Comic Sans MS"/>
                <a:sym typeface="Comic Sans MS"/>
              </a:rPr>
              <a:t>March is such a busy time in 3rd grade between the Iditarod and raising our Atlantic Salmon that we received today!  Hopefully your children have shared with you what they are learning about the Iditarod. They have each chosen a musher to track and follow along the race. Each morning they will go on the Iditarod website and see where their musher is along the trail. If you would like to follow along at home the website is; iditarod.com</a:t>
            </a:r>
            <a:endParaRPr b="0" i="0" sz="12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Comic Sans MS"/>
                <a:ea typeface="Comic Sans MS"/>
                <a:cs typeface="Comic Sans MS"/>
                <a:sym typeface="Comic Sans MS"/>
              </a:rPr>
              <a:t>In math we are learning about fractions. Right now we are learning how to represent fractions on a fraction bar or on a number line. Soon they will learn about equivalent fractions. </a:t>
            </a:r>
            <a:endParaRPr b="0" i="0" sz="12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Comic Sans MS"/>
                <a:ea typeface="Comic Sans MS"/>
                <a:cs typeface="Comic Sans MS"/>
                <a:sym typeface="Comic Sans MS"/>
              </a:rPr>
              <a:t>Lastly, the children have been writing an essay about their future aspirations. We have been having lots of conversations about high school, college, trade schools and future careers. Children who wish to submit their essay will have an opportunity to win a $100 scholarship.</a:t>
            </a:r>
            <a:r>
              <a:rPr b="0" i="0" lang="en-US" sz="1300" u="none" cap="none" strike="noStrike">
                <a:solidFill>
                  <a:srgbClr val="000000"/>
                </a:solidFill>
                <a:latin typeface="Comic Sans MS"/>
                <a:ea typeface="Comic Sans MS"/>
                <a:cs typeface="Comic Sans MS"/>
                <a:sym typeface="Comic Sans MS"/>
              </a:rPr>
              <a:t> </a:t>
            </a:r>
            <a:endParaRPr b="0" i="0" sz="13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entury Gothic"/>
              <a:ea typeface="Century Gothic"/>
              <a:cs typeface="Century Gothic"/>
              <a:sym typeface="Century Gothic"/>
            </a:endParaRPr>
          </a:p>
        </p:txBody>
      </p:sp>
      <p:sp>
        <p:nvSpPr>
          <p:cNvPr id="90" name="Google Shape;90;p15"/>
          <p:cNvSpPr txBox="1"/>
          <p:nvPr/>
        </p:nvSpPr>
        <p:spPr>
          <a:xfrm>
            <a:off x="5065383" y="2600439"/>
            <a:ext cx="2279400" cy="3324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3/3-Iditarod starts</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3/3-3/7-Read Across America week-see attached flyer</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3/6-Bikes for books kicks off</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3/7-2nd Trimester ends</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3/11-Colby College field trip</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3/13-Report card go home</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3/14-Teacher Workshop- No school</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100"/>
              <a:buFont typeface="Arial"/>
              <a:buNone/>
            </a:pPr>
            <a:r>
              <a:rPr b="0" i="0" lang="en-US" sz="1100" u="none" cap="none" strike="noStrike">
                <a:solidFill>
                  <a:srgbClr val="000000"/>
                </a:solidFill>
                <a:latin typeface="Comic Sans MS"/>
                <a:ea typeface="Comic Sans MS"/>
                <a:cs typeface="Comic Sans MS"/>
                <a:sym typeface="Comic Sans MS"/>
              </a:rPr>
              <a:t>3/21-Maine College Board Essay due</a:t>
            </a:r>
            <a:endParaRPr b="0" i="0" sz="11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000000"/>
              </a:solidFill>
              <a:latin typeface="Century Gothic"/>
              <a:ea typeface="Century Gothic"/>
              <a:cs typeface="Century Gothic"/>
              <a:sym typeface="Century Gothic"/>
            </a:endParaRPr>
          </a:p>
        </p:txBody>
      </p:sp>
      <p:sp>
        <p:nvSpPr>
          <p:cNvPr id="91" name="Google Shape;91;p15"/>
          <p:cNvSpPr txBox="1"/>
          <p:nvPr/>
        </p:nvSpPr>
        <p:spPr>
          <a:xfrm>
            <a:off x="427596" y="7770286"/>
            <a:ext cx="4637700" cy="116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Comic Sans MS"/>
                <a:ea typeface="Comic Sans MS"/>
                <a:cs typeface="Comic Sans MS"/>
                <a:sym typeface="Comic Sans MS"/>
              </a:rPr>
              <a:t>There was some discussion about the last day of school at a recent staff meeting. I just wanted to make sure everyone understood the last student day will be June 6th. This is a definite, snowdays will not change this. </a:t>
            </a:r>
            <a:endParaRPr b="0" i="0" sz="1400" u="none" cap="none" strike="noStrike">
              <a:solidFill>
                <a:srgbClr val="000000"/>
              </a:solidFill>
              <a:latin typeface="Comic Sans MS"/>
              <a:ea typeface="Comic Sans MS"/>
              <a:cs typeface="Comic Sans MS"/>
              <a:sym typeface="Comic Sans MS"/>
            </a:endParaRPr>
          </a:p>
        </p:txBody>
      </p:sp>
      <p:sp>
        <p:nvSpPr>
          <p:cNvPr id="92" name="Google Shape;92;p15"/>
          <p:cNvSpPr txBox="1"/>
          <p:nvPr/>
        </p:nvSpPr>
        <p:spPr>
          <a:xfrm>
            <a:off x="5118009" y="6802940"/>
            <a:ext cx="2210400" cy="15468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100"/>
              <a:buFont typeface="Arial"/>
              <a:buNone/>
            </a:pPr>
            <a:r>
              <a:rPr b="0" i="0" lang="en-US" sz="1400" u="none" cap="none" strike="noStrike">
                <a:solidFill>
                  <a:schemeClr val="dk1"/>
                </a:solidFill>
                <a:latin typeface="Comic Sans MS"/>
                <a:ea typeface="Comic Sans MS"/>
                <a:cs typeface="Comic Sans MS"/>
                <a:sym typeface="Comic Sans MS"/>
              </a:rPr>
              <a:t>Continue practicing multiplication or division facts at home! The kids can tell you what factor they are working on each week. </a:t>
            </a:r>
            <a:endParaRPr b="0" i="0" sz="14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2020-02-17T23:44:48Z</dcterms:created>
  <dc:creator>Kim Miller</dc:creator>
</cp:coreProperties>
</file>